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Noto Sans JP" panose="020B0200000000000000" pitchFamily="50" charset="-128"/>
      <p:regular r:id="rId17"/>
      <p:bold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2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655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365日の安心を、テクノロジーで。</a:t>
            </a:r>
            <a:endParaRPr lang="en-US" sz="39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74369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通年対応型 双方向スマート見守りシステム "Mimamori 1.0"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2026年1月7日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904" y="489942"/>
            <a:ext cx="476392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テクノロジーで、家族の絆を温める。</a:t>
            </a:r>
            <a:endParaRPr lang="en-US" sz="2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5904" y="1285637"/>
            <a:ext cx="3833574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365</a:t>
            </a:r>
            <a:endParaRPr lang="en-US" sz="3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98414" y="1929289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日間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5904" y="2291715"/>
            <a:ext cx="383357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途切れることのない見守り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5904" y="2857500"/>
            <a:ext cx="3833574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24</a:t>
            </a:r>
            <a:endParaRPr lang="en-US" sz="3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98414" y="3501152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時間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5904" y="3863578"/>
            <a:ext cx="383357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常時監視と自動対応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5904" y="4429363"/>
            <a:ext cx="3833574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2</a:t>
            </a:r>
            <a:endParaRPr lang="en-US" sz="3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98414" y="5073015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シーズン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65904" y="5435441"/>
            <a:ext cx="383357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夏と冬の両方に完全対応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4311" y="1214914"/>
            <a:ext cx="212228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私たちのビジョン</a:t>
            </a:r>
            <a:endParaRPr lang="en-US" sz="1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964311" y="1621631"/>
            <a:ext cx="362140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1.0は、単なる温度計ではありません。離れて暮らす家族の絆をつなぎ、365日、大切な人の命を守るパートナーです。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964311" y="2385417"/>
            <a:ext cx="3621405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テクノロジーの力で、「離れていても、心はそばに」を実現します。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752142" y="1214914"/>
            <a:ext cx="15240" cy="1594842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5904" y="5965746"/>
            <a:ext cx="3935373" cy="816173"/>
          </a:xfrm>
          <a:prstGeom prst="roundRect">
            <a:avLst>
              <a:gd name="adj" fmla="val 72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14970" y="6114812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命を守る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14970" y="6420683"/>
            <a:ext cx="363724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熱中症とヒートショックから高齢者を24時間守ります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2723" y="5965746"/>
            <a:ext cx="3935373" cy="816173"/>
          </a:xfrm>
          <a:prstGeom prst="roundRect">
            <a:avLst>
              <a:gd name="adj" fmla="val 72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791789" y="6114812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プライバシーを守る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791789" y="6420683"/>
            <a:ext cx="363724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カメラなしで尊厳を保ちながら見守ります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65904" y="6923365"/>
            <a:ext cx="8012192" cy="816173"/>
          </a:xfrm>
          <a:prstGeom prst="roundRect">
            <a:avLst>
              <a:gd name="adj" fmla="val 72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14970" y="7072432"/>
            <a:ext cx="176855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家族の絆を守る</a:t>
            </a:r>
            <a:endParaRPr lang="en-US" sz="1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14970" y="7378303"/>
            <a:ext cx="771405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遠く離れていても安心できる環境を提供します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648" y="422553"/>
            <a:ext cx="981194" cy="275987"/>
          </a:xfrm>
          <a:prstGeom prst="roundRect">
            <a:avLst>
              <a:gd name="adj" fmla="val 18680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683" y="499229"/>
            <a:ext cx="122634" cy="1226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9635" y="468511"/>
            <a:ext cx="613172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実用化計画</a:t>
            </a:r>
            <a:endParaRPr lang="en-US" sz="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3648" y="759857"/>
            <a:ext cx="3988713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プロジェクトから「製品」へ</a:t>
            </a:r>
            <a:endParaRPr lang="en-US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48" y="1373505"/>
            <a:ext cx="460296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27296" y="1526858"/>
            <a:ext cx="253960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Phase 1: ハードウェア最適化</a:t>
            </a:r>
            <a:endParaRPr lang="en-US" sz="15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27296" y="1858566"/>
            <a:ext cx="730305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プロトタイプから量産可能な製品へと進化させます。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27296" y="2180749"/>
            <a:ext cx="730305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M5Stack → </a:t>
            </a:r>
            <a:r>
              <a:rPr lang="en-US" sz="12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ESP32カスタムPCB</a:t>
            </a: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に移行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27296" y="2464594"/>
            <a:ext cx="730305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製造コストを</a:t>
            </a:r>
            <a:r>
              <a:rPr lang="en-US" sz="120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1/10に削減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227296" y="2748439"/>
            <a:ext cx="730305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LED → </a:t>
            </a:r>
            <a:r>
              <a:rPr lang="en-US" sz="12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赤外線送信機</a:t>
            </a: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で実際の家電を制御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227296" y="3032284"/>
            <a:ext cx="730305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小型化・省電力化の実現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96" y="3569137"/>
            <a:ext cx="460296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57444" y="3722489"/>
            <a:ext cx="2347912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Phase 2: ソフトウェア開発</a:t>
            </a:r>
            <a:endParaRPr lang="en-US" sz="15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457444" y="4054197"/>
            <a:ext cx="707290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使いやすいアプリケーションの開発を進めます。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457444" y="4376380"/>
            <a:ext cx="707290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Device B → </a:t>
            </a:r>
            <a:r>
              <a:rPr lang="en-US" sz="12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iOS/Androidアプリ</a:t>
            </a: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化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457444" y="4660225"/>
            <a:ext cx="707290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直感的なユーザーインターフェース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457444" y="4944070"/>
            <a:ext cx="707290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プッシュ通知の最適化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457444" y="5227915"/>
            <a:ext cx="707290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多言語対応(日本語・英語)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944" y="5764768"/>
            <a:ext cx="460296" cy="11430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687592" y="5918121"/>
            <a:ext cx="2347912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Phase 3: クラウド基盤強化</a:t>
            </a:r>
            <a:endParaRPr lang="en-US" sz="15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687592" y="6249829"/>
            <a:ext cx="684276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セキュアで高性能なクラウドシステムを構築します。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1687592" y="6572012"/>
            <a:ext cx="684276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プライベートクラウド</a:t>
            </a: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の構築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1687592" y="6855857"/>
            <a:ext cx="684276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エンタープライズグレードのセキュリティ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1687592" y="7139702"/>
            <a:ext cx="684276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ビッグデータ解析による予測精度向上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1687592" y="7423547"/>
            <a:ext cx="684276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機械学習モデルの継続的改善</a:t>
            </a:r>
            <a:endParaRPr lang="en-US" sz="1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8770" y="364093"/>
            <a:ext cx="317039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市場展開とビジネスモデル</a:t>
            </a:r>
            <a:endParaRPr lang="en-US" sz="2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38770" y="1024652"/>
            <a:ext cx="1651873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ターゲット市場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4033480" y="2238494"/>
            <a:ext cx="1625441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28%</a:t>
            </a:r>
            <a:endParaRPr lang="en-US" sz="2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25" y="1412557"/>
            <a:ext cx="1982272" cy="19822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38770" y="3559850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日本の高齢化率(2025年予測)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33480" y="4881205"/>
            <a:ext cx="1625441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680</a:t>
            </a:r>
            <a:endParaRPr lang="en-US" sz="2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25" y="4055269"/>
            <a:ext cx="1982272" cy="1982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20383" y="6202561"/>
            <a:ext cx="1651873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万世帯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538770" y="6540937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独居高齢者世帯数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538770" y="6887766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自治体: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見守りサービスとして導入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538770" y="7132201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介護事業者: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施設や訪問介護で活用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538770" y="7376636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一般家庭: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個人購入・家族利用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538770" y="7621072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保険会社: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健康増進サービスとして提携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483912" y="1024652"/>
            <a:ext cx="1651873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収益モデル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483912" y="1363028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初期費用: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デバイス販売(¥15,000〜¥20,000)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483912" y="1607463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月額サービス: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クラウド利用料(¥980/月)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483912" y="1851898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自治体契約: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大口導入による安定収益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483912" y="2096333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データ分析:</a:t>
            </a: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匿名化データの研究機関への提供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483912" y="2426613"/>
            <a:ext cx="1651873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競争優位性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7483912" y="2764988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プライバシー配慮型の唯一の製品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483912" y="3009424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通年対応(夏冬両対応)の独自性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7483912" y="3253859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低コスト・高機能の実現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7483912" y="3498294"/>
            <a:ext cx="461510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日本市場に特化した設計</a:t>
            </a:r>
            <a:endParaRPr lang="en-US" sz="1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58114" y="399931"/>
            <a:ext cx="4652129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社会的インパクトと期待される効果</a:t>
            </a:r>
            <a:endParaRPr lang="en-US" sz="22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14" y="1054298"/>
            <a:ext cx="3383399" cy="3383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4583073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高齢者の安全確保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58114" y="4897398"/>
            <a:ext cx="3383399" cy="654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熱中症とヒートショックによる死亡事故を大幅に削減し、高齢者が安心して暮らせる環境を実現します。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322" y="1054298"/>
            <a:ext cx="3383518" cy="3383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23322" y="4583192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家族の安心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23322" y="4897517"/>
            <a:ext cx="3383518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離れて暮らす家族の不安を解消し、仕事と介護の両立を支援します。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648" y="1054298"/>
            <a:ext cx="3383518" cy="33835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88648" y="4583192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自治体の負担軽減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188648" y="4897517"/>
            <a:ext cx="3383518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見守りサービスの効率化により、自治体の介護・福祉コストを削減します。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2058114" y="5788392"/>
            <a:ext cx="10514052" cy="2571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58114" y="612302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医療費削減効果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058114" y="6495574"/>
            <a:ext cx="3231833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予防的介入により、救急搬送や入院が減少し、医療費の抑制に貢献します。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652373" y="612302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データ活用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652373" y="6495574"/>
            <a:ext cx="3231833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蓄積されたデータは、より効果的な高齢者支援政策の立案に活用できます。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246632" y="612302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持続可能性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246632" y="6495574"/>
            <a:ext cx="3340537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低コストで導入しやすく、長期的に持続可能な見守りシステムを提供します。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2058114" y="7226498"/>
            <a:ext cx="10514052" cy="603409"/>
          </a:xfrm>
          <a:prstGeom prst="roundRect">
            <a:avLst>
              <a:gd name="adj" fmla="val 10124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490" y="7433310"/>
            <a:ext cx="181808" cy="1453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530673" y="7408188"/>
            <a:ext cx="989611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1.0は、超高齢社会日本が抱える課題の解決に貢献し、高齢者が尊厳を持って暮らせる社会の実現を目指します。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16612"/>
            <a:ext cx="7645241" cy="234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200"/>
              </a:lnSpc>
              <a:buNone/>
            </a:pPr>
            <a:r>
              <a:rPr lang="en-US" sz="73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ご清聴ありがとうございました</a:t>
            </a:r>
            <a:endParaRPr lang="en-US" sz="7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5779" y="3326844"/>
            <a:ext cx="359414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Mimamori 1.0で実現する未来</a:t>
            </a:r>
            <a:endParaRPr lang="en-US" sz="22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5779" y="4216598"/>
            <a:ext cx="3594140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私たちは、テクノロジーの力で高齢者の命を守り、家族の絆を深め、誰もが安心して暮らせる社会を創造します。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5779" y="5228511"/>
            <a:ext cx="3594140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1.0は、その第一歩です。皆様のご支援とご協力をお願い申し上げます。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6767" y="6001464"/>
            <a:ext cx="331315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「離れていても、心はそばに。」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35779" y="6001464"/>
            <a:ext cx="22860" cy="28110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294501" y="3350300"/>
            <a:ext cx="3594140" cy="1743551"/>
          </a:xfrm>
          <a:prstGeom prst="roundRect">
            <a:avLst>
              <a:gd name="adj" fmla="val 451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04646" y="3560445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お問い合わせ</a:t>
            </a:r>
            <a:endParaRPr lang="en-US" sz="1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04646" y="4040386"/>
            <a:ext cx="3173849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製品化に向けたパートナーシップ、実証実験へのご参加、ご質問など、お気軽にご連絡ください。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0294501" y="5281136"/>
            <a:ext cx="3594140" cy="2221111"/>
          </a:xfrm>
          <a:prstGeom prst="roundRect">
            <a:avLst>
              <a:gd name="adj" fmla="val 3543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504646" y="5491282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次のステップ</a:t>
            </a:r>
            <a:endParaRPr lang="en-US" sz="1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504646" y="5971223"/>
            <a:ext cx="31738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実証実験の開始(2026年春)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504646" y="6317813"/>
            <a:ext cx="31738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自治体との連携協議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504646" y="6664404"/>
            <a:ext cx="31738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製品化に向けた資金調達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504646" y="7010995"/>
            <a:ext cx="31738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2027年春の一般発売を目指す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8344"/>
            <a:ext cx="1980843" cy="357307"/>
          </a:xfrm>
          <a:prstGeom prst="roundRect">
            <a:avLst>
              <a:gd name="adj" fmla="val 18664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912852" y="1097875"/>
            <a:ext cx="174271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プレゼンテーション構成</a:t>
            </a:r>
            <a:endParaRPr lang="en-US" sz="12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47494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本日の発表内容</a:t>
            </a:r>
            <a:endParaRPr lang="en-US" sz="3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26873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01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3061"/>
            <a:ext cx="6422231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27279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背景と課題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315718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高齢者が直面する季節ごとのリスクと深刻な社会課題について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14379" y="226873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02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2583061"/>
            <a:ext cx="6422231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14379" y="2727960"/>
            <a:ext cx="26041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なぜ解決できないのか?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414379" y="3157180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既存の見守り方法の限界と心理的バリアの分析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93790" y="380202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03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96583"/>
            <a:ext cx="6422231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4261247"/>
            <a:ext cx="27231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提案するソリューション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93790" y="4690467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1.0の革新的な通年対応システムのご紹介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14379" y="380202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04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4096583"/>
            <a:ext cx="6422231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14379" y="42612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システムの優位性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414379" y="4690467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競合ソリューションとの詳細な比較分析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93790" y="533531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05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609987"/>
            <a:ext cx="6422231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93790" y="5794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技術的詳細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93790" y="6223754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IoTアーキテクチャと高度な分析ロジックの解説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414379" y="533531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Light" pitchFamily="34" charset="-120"/>
              </a:rPr>
              <a:t>06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5609987"/>
            <a:ext cx="6422231" cy="2286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414379" y="5794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デモと実用化</a:t>
            </a:r>
            <a:endParaRPr lang="en-US" sz="19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7414379" y="6223754"/>
            <a:ext cx="6422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実演デモンストレーションと製品化へのロードマップ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793790" y="6893481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夏の熱中症だけでなく、冬のヒートショックからも高齢者を守る、通年対応型の見守りシステム「Mimamori 1.0」の全容をご説明いたします。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48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8070" y="2994422"/>
            <a:ext cx="1495425" cy="336590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227" y="3087886"/>
            <a:ext cx="149543" cy="149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4540" y="3050500"/>
            <a:ext cx="1046798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深刻な社会課題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8070" y="3405783"/>
            <a:ext cx="4356854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「室内」に潜む2つの危機</a:t>
            </a:r>
            <a:endParaRPr lang="en-US" sz="29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8070" y="4340781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夏の危機: 熱中症</a:t>
            </a:r>
            <a:endParaRPr lang="en-US" sz="1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070" y="4820007"/>
            <a:ext cx="6339007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熱中症による死亡事故の</a:t>
            </a:r>
            <a:r>
              <a:rPr lang="en-US" sz="1450" dirty="0">
                <a:solidFill>
                  <a:srgbClr val="FFFFFF"/>
                </a:solidFill>
                <a:highlight>
                  <a:srgbClr val="C3643D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50%以上</a:t>
            </a: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が屋内で発生しています。高齢者は暑さを感じにくく、気づいた時には手遅れになることも少なくありません。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8070" y="5549265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室内の温度上昇に気づかない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8070" y="5895142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エアコンの使用を避ける傾向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48070" y="6241018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脱水症状の進行が早い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50944" y="4340781"/>
            <a:ext cx="269509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冬の危機: ヒートショック</a:t>
            </a:r>
            <a:endParaRPr lang="en-US" sz="1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50944" y="4820007"/>
            <a:ext cx="6339007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ヒートショックによる入浴中の死亡者数は、交通事故の</a:t>
            </a:r>
            <a:r>
              <a:rPr lang="en-US" sz="1450" dirty="0">
                <a:solidFill>
                  <a:srgbClr val="384653"/>
                </a:solidFill>
                <a:highlight>
                  <a:srgbClr val="64B8CE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約2倍</a:t>
            </a: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にのぼります。急激な温度変化が心臓や血管に大きな負担をかけるのです。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50944" y="5549265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浴室と居室の温度差が危険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550944" y="5895142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暖房の使用不足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50944" y="6241018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血圧の急激な変動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48070" y="6797278"/>
            <a:ext cx="13134261" cy="775811"/>
          </a:xfrm>
          <a:prstGeom prst="roundRect">
            <a:avLst>
              <a:gd name="adj" fmla="val 10126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98" y="7065407"/>
            <a:ext cx="233720" cy="18692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355646" y="7030879"/>
            <a:ext cx="1233975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共通点: 高齢者は温度変化に対する感覚が鈍く、自力で対処できないことが最大の問題です。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680" y="625793"/>
            <a:ext cx="4469606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なぜこの危機が起きるのか?</a:t>
            </a:r>
            <a:endParaRPr 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2680" y="1342073"/>
            <a:ext cx="3766185" cy="2873454"/>
          </a:xfrm>
          <a:prstGeom prst="roundRect">
            <a:avLst>
              <a:gd name="adj" fmla="val 26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89370" y="152876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身体的要因</a:t>
            </a:r>
            <a:endParaRPr lang="en-US" sz="17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89370" y="1915954"/>
            <a:ext cx="3392805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加齢により体温調節機能が低下します。「暑い」「寒い」という感覚そのものが鈍くなり、危険な状態になっても気づくことができません。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89370" y="3097768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温度感覚の低下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89370" y="3429000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発汗機能の衰え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89370" y="3760232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血管の柔軟性低下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47935" y="1342073"/>
            <a:ext cx="3766185" cy="2873454"/>
          </a:xfrm>
          <a:prstGeom prst="roundRect">
            <a:avLst>
              <a:gd name="adj" fmla="val 26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4625" y="152876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心理的要因</a:t>
            </a:r>
            <a:endParaRPr lang="en-US" sz="17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34625" y="1915954"/>
            <a:ext cx="339280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「光熱費がもったいない」「機械の操作が面倒」という心理的バリアが、適切な空調使用を妨げています。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34625" y="2829163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節約意識の過剰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34625" y="3160395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テクノロジーへの抵抗感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34625" y="3491627"/>
            <a:ext cx="339280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「我慢」の習慣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02680" y="4394597"/>
            <a:ext cx="7711440" cy="2067639"/>
          </a:xfrm>
          <a:prstGeom prst="roundRect">
            <a:avLst>
              <a:gd name="adj" fmla="val 363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389370" y="4581287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環境的要因</a:t>
            </a:r>
            <a:endParaRPr lang="en-US" sz="17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389370" y="4968478"/>
            <a:ext cx="733806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一人暮らしの高齢者が増加し、異変に気づく人がそばにいないことも大きな問題です。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389370" y="5344478"/>
            <a:ext cx="733806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独居高齢者の増加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389370" y="5675709"/>
            <a:ext cx="733806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家族との物理的距離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389370" y="6006941"/>
            <a:ext cx="733806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地域コミュニティの希薄化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471285" y="6865144"/>
            <a:ext cx="7442835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結論:</a:t>
            </a: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「本人の感覚」任せでは、命を守れない。客観的なデータに基づいた自動介入が必要不可欠です。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202680" y="6663690"/>
            <a:ext cx="22860" cy="940118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64925" y="790932"/>
            <a:ext cx="1153716" cy="260271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863203"/>
            <a:ext cx="115610" cy="1156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957" y="834271"/>
            <a:ext cx="807006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ソリューション</a:t>
            </a:r>
            <a:endParaRPr lang="en-US" sz="9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64925" y="1108948"/>
            <a:ext cx="579024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4シーズン対応の自動見守り "Mimamori 1.0"</a:t>
            </a:r>
            <a:endParaRPr lang="en-US" sz="22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064925" y="1687473"/>
            <a:ext cx="3921204" cy="1846183"/>
          </a:xfrm>
          <a:prstGeom prst="roundRect">
            <a:avLst>
              <a:gd name="adj" fmla="val 329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087" y="1839635"/>
            <a:ext cx="433864" cy="43386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6387" y="1958935"/>
            <a:ext cx="195143" cy="1951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17087" y="2418040"/>
            <a:ext cx="1807964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All-Season対応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217087" y="2730698"/>
            <a:ext cx="361688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夏の熱中症対策から冬のヒートショック予防まで、365日切れ目なく高齢者を見守ります。季節に応じた最適な制御を自動で実行します。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10130671" y="1687473"/>
            <a:ext cx="3921204" cy="1846183"/>
          </a:xfrm>
          <a:prstGeom prst="roundRect">
            <a:avLst>
              <a:gd name="adj" fmla="val 329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2833" y="1839635"/>
            <a:ext cx="433864" cy="43386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02133" y="1958935"/>
            <a:ext cx="195143" cy="19514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82833" y="2418040"/>
            <a:ext cx="1807964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Smart Control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0282833" y="2730698"/>
            <a:ext cx="3616881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室温が上昇すればファン(冷房)を、低下すればヒーター(暖房)を自動起動。本人の操作を必要とせず、常に快適で安全な環境を維持します。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064925" y="3678198"/>
            <a:ext cx="7986951" cy="1629251"/>
          </a:xfrm>
          <a:prstGeom prst="roundRect">
            <a:avLst>
              <a:gd name="adj" fmla="val 372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7087" y="3830360"/>
            <a:ext cx="433864" cy="43386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36387" y="3949660"/>
            <a:ext cx="195143" cy="19514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217087" y="4408765"/>
            <a:ext cx="1807964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双方向Connection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6217087" y="4721423"/>
            <a:ext cx="7682627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M5Stackのアバターを通じて、離れて暮らす家族が常に寄り添っているような安心感を提供。家族も遠隔から状況を確認し、必要に応じて介入できます。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2"/>
          <p:cNvSpPr/>
          <p:nvPr/>
        </p:nvSpPr>
        <p:spPr>
          <a:xfrm>
            <a:off x="6064925" y="5614630"/>
            <a:ext cx="1807964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動作モード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6064925" y="5985153"/>
            <a:ext cx="2982992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夏モード:</a:t>
            </a: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温湿度指数(DI)が80を超えると冷房を自動起動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6064925" y="6469618"/>
            <a:ext cx="2982992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冬モード:</a:t>
            </a: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室温が18℃を下回ると暖房を自動起動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6064925" y="6954083"/>
            <a:ext cx="2982992" cy="43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緊急モード:</a:t>
            </a: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急激な変動を検知して即座にアラート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9408438" y="5614630"/>
            <a:ext cx="1807964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主な特徴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Text 17"/>
          <p:cNvSpPr/>
          <p:nvPr/>
        </p:nvSpPr>
        <p:spPr>
          <a:xfrm>
            <a:off x="9408438" y="5985153"/>
            <a:ext cx="465093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プライバシーを完全保護(映像なし)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18"/>
          <p:cNvSpPr/>
          <p:nvPr/>
        </p:nvSpPr>
        <p:spPr>
          <a:xfrm>
            <a:off x="9408438" y="6252686"/>
            <a:ext cx="465093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24時間365日の自動監視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19"/>
          <p:cNvSpPr/>
          <p:nvPr/>
        </p:nvSpPr>
        <p:spPr>
          <a:xfrm>
            <a:off x="9408438" y="6520220"/>
            <a:ext cx="465093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LINEへの即時通知機能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0" name="Text 20"/>
          <p:cNvSpPr/>
          <p:nvPr/>
        </p:nvSpPr>
        <p:spPr>
          <a:xfrm>
            <a:off x="9408438" y="6787753"/>
            <a:ext cx="465093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遠隔からの手動操作も可能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2784"/>
            <a:ext cx="514695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既存ソリューションとの比較</a:t>
            </a:r>
            <a:endParaRPr lang="en-US" sz="3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15753"/>
            <a:ext cx="130428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1.0は、従来の見守り方法が持つ課題をすべて解決します。プライバシーを守りながら、夏も冬も自動で環境を調整し、命を守ることができる唯一のソリューションです。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34308"/>
            <a:ext cx="13042821" cy="3872389"/>
          </a:xfrm>
          <a:prstGeom prst="roundRect">
            <a:avLst>
              <a:gd name="adj" fmla="val 21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01410" y="3041928"/>
            <a:ext cx="13027581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0006" y="3168610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評価項目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0652" y="3168610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監視カメラ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17487" y="3168610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電話確認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774323" y="3168610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Mimamori 1.0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592949"/>
            <a:ext cx="13027581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0006" y="3719632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対応季節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60652" y="3719632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視覚のみ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17487" y="3719632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感覚のみ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74323" y="3719632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夏冬両対応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01410" y="4143970"/>
            <a:ext cx="13027581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00006" y="4270653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プライバシー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60652" y="4270653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侵害(嫌がられる)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17487" y="4270653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○ 問題なし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774323" y="4270653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完全保護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4694992"/>
            <a:ext cx="13027581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0006" y="4821674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介入能力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60652" y="4821674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見るだけ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17487" y="4821674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話すだけ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774323" y="4821674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自動操作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01410" y="5246013"/>
            <a:ext cx="13027581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00006" y="5372695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即時性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260652" y="5372695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○ リアルタイム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17487" y="5372695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× 出ないと不明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774323" y="5372695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24/7自動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01410" y="5797034"/>
            <a:ext cx="13027581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00006" y="5923717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コスト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260652" y="5923717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△ 高額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17487" y="5923717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○ 低額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774323" y="5923717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95CCDA"/>
                </a:highlight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適正価格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801410" y="6348055"/>
            <a:ext cx="13027581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00006" y="6474738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操作性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4260652" y="6474738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△ 複雑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517487" y="6474738"/>
            <a:ext cx="28524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○ 簡単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774323" y="6474738"/>
            <a:ext cx="285630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◎ 自動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6179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12620" y="2389346"/>
            <a:ext cx="672703" cy="284083"/>
          </a:xfrm>
          <a:prstGeom prst="roundRect">
            <a:avLst>
              <a:gd name="adj" fmla="val 17680"/>
            </a:avLst>
          </a:prstGeom>
          <a:noFill/>
          <a:ln w="7620">
            <a:solidFill>
              <a:srgbClr val="95CCDA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09894" y="2441734"/>
            <a:ext cx="478155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95CCDA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技術詳細</a:t>
            </a:r>
            <a:endParaRPr lang="en-US" sz="9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12620" y="2733199"/>
            <a:ext cx="36749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IoTシステムアーキテクチャ</a:t>
            </a:r>
            <a:endParaRPr lang="en-US" sz="23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20" y="3331012"/>
            <a:ext cx="3601641" cy="5978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62043" y="4078248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Device A (高齢者宅)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62043" y="4401383"/>
            <a:ext cx="3302794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センサー: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ENV III (温度/湿度/DI測定)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62043" y="4715113"/>
            <a:ext cx="3302794" cy="44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アクション: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夏はファン、冬はヒーターをLEDシミュレーションで自動制御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062043" y="5252918"/>
            <a:ext cx="3302794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表示: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M5Stackアバターで状態を可視化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261" y="3331012"/>
            <a:ext cx="3601760" cy="5978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63684" y="4078248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クラウド基盤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663684" y="440138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プロトコル: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MQTTブローカーによるデータ中継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663684" y="471511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処理: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リアルタイムデータ分析とトレンド検知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663684" y="502884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連携: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IFTTTを通じたLINE通知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020" y="3331012"/>
            <a:ext cx="3601760" cy="5978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65444" y="4078248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Device B (家族端末)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265444" y="440138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モニター: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リアルタイムアラート受信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265444" y="471511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操作: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遠隔制御(手動オーバーライド可能)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9265444" y="5028843"/>
            <a:ext cx="330291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通知:</a:t>
            </a: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緊急時のLINE連携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912620" y="5943957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データフロー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912620" y="6326862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ENV IIIセンサーが温湿度を計測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1912620" y="6603206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2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M5Stackがデータを分析・判定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912620" y="6879550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3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MQTTでクラウドに送信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1912620" y="7155894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4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家族端末とLINEに即時通知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1912620" y="7432238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5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必要に応じて家電を自動制御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7505105" y="5943957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セキュリティ</a:t>
            </a:r>
            <a:endParaRPr lang="en-US" sz="14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7505105" y="6326862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暗号化通信による情報保護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23"/>
          <p:cNvSpPr/>
          <p:nvPr/>
        </p:nvSpPr>
        <p:spPr>
          <a:xfrm>
            <a:off x="7505105" y="6603206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プライバシー配慮設計(映像なし)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0" name="Text 24"/>
          <p:cNvSpPr/>
          <p:nvPr/>
        </p:nvSpPr>
        <p:spPr>
          <a:xfrm>
            <a:off x="7505105" y="6879550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安全なクラウドストレージ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1" name="Text 25"/>
          <p:cNvSpPr/>
          <p:nvPr/>
        </p:nvSpPr>
        <p:spPr>
          <a:xfrm>
            <a:off x="7505105" y="7155894"/>
            <a:ext cx="522029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アクセス権限管理</a:t>
            </a: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681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45782" y="2058114"/>
            <a:ext cx="3233380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高度な分析と制御ロジック</a:t>
            </a:r>
            <a:endParaRPr lang="en-US" sz="2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445782" y="2596872"/>
            <a:ext cx="9738836" cy="1574602"/>
          </a:xfrm>
          <a:prstGeom prst="roundRect">
            <a:avLst>
              <a:gd name="adj" fmla="val 3594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461022" y="2612112"/>
            <a:ext cx="538877" cy="1544122"/>
          </a:xfrm>
          <a:prstGeom prst="roundRect">
            <a:avLst>
              <a:gd name="adj" fmla="val 7107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25566" y="3257907"/>
            <a:ext cx="20204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1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34558" y="2746772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四季対応ロジック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34558" y="3037880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季節に応じた最適な制御を自動実行します。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34558" y="3320772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冬モード: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室温 &lt; 18℃ → </a:t>
            </a:r>
            <a:r>
              <a:rPr lang="en-US" sz="1050" dirty="0">
                <a:solidFill>
                  <a:srgbClr val="C3643D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SAMUI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(ヒーターON)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34558" y="3570089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夏モード: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DI &gt; 80 → </a:t>
            </a:r>
            <a:r>
              <a:rPr lang="en-US" sz="1050" dirty="0">
                <a:solidFill>
                  <a:srgbClr val="C3643D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KIKEN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(ファン強運転)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34558" y="3819406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快適モード: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18℃ ≤ 室温 ≤ 28℃ かつ DI ≤ 80 → 正常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445782" y="4306133"/>
            <a:ext cx="9738836" cy="1823918"/>
          </a:xfrm>
          <a:prstGeom prst="roundRect">
            <a:avLst>
              <a:gd name="adj" fmla="val 3102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461022" y="4321373"/>
            <a:ext cx="538877" cy="1793438"/>
          </a:xfrm>
          <a:prstGeom prst="roundRect">
            <a:avLst>
              <a:gd name="adj" fmla="val 7107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625566" y="5091827"/>
            <a:ext cx="20204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2</a:t>
            </a:r>
            <a:endParaRPr lang="en-US" sz="15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134558" y="4456033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AIトレンド分析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134558" y="4747141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温度の「変化率」を継続的に監視し、急激な変動を早期に検知します。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4558" y="5030033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過去1時間の温度推移を分析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3134558" y="5279350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急激な上昇・下降パターンを検出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134558" y="5528667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予知警告(Pre-Alert)による早期対応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134558" y="5777984"/>
            <a:ext cx="8900160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誤報を防ぐスマートフィルタリング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445782" y="6416278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温湿度指数(DI)の計算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445782" y="6761321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不快指数を科学的に算出し、熱中症リスクを正確に評価します。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445782" y="7133987"/>
            <a:ext cx="470511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82" y="7133987"/>
            <a:ext cx="4705112" cy="227648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2445782" y="7532132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T: 気温(℃)、H: 相対湿度(%)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7487126" y="6416278"/>
            <a:ext cx="168402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危険度レベル</a:t>
            </a:r>
            <a:endParaRPr lang="en-US" sz="13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7487126" y="6761321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DI &lt; 70: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快適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7487126" y="7010638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70 ≤ DI &lt; 75: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やや暑い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7487126" y="7259955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75 ≤ DI &lt; 80: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暑くて汗が出る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7487126" y="7509272"/>
            <a:ext cx="470511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DI ≥ 80:</a:t>
            </a:r>
            <a:r>
              <a:rPr lang="en-US" sz="10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 危険(熱中症注意)</a:t>
            </a:r>
            <a:endParaRPr lang="en-US" sz="10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9448" y="395288"/>
            <a:ext cx="802005" cy="257889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5411" y="466963"/>
            <a:ext cx="114538" cy="1145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7218" y="438269"/>
            <a:ext cx="458272" cy="17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実演デモ</a:t>
            </a:r>
            <a:endParaRPr lang="en-US" sz="9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9448" y="710446"/>
            <a:ext cx="286559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デモンストレーション</a:t>
            </a:r>
            <a:endParaRPr lang="en-US" sz="22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220539" y="1283494"/>
            <a:ext cx="15240" cy="5580698"/>
          </a:xfrm>
          <a:prstGeom prst="roundRect">
            <a:avLst>
              <a:gd name="adj" fmla="val 394876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366450" y="1436965"/>
            <a:ext cx="429816" cy="15240"/>
          </a:xfrm>
          <a:prstGeom prst="roundRect">
            <a:avLst>
              <a:gd name="adj" fmla="val 394876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059388" y="1283494"/>
            <a:ext cx="322302" cy="322302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113026" y="1310283"/>
            <a:ext cx="21490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1</a:t>
            </a:r>
            <a:endParaRPr lang="en-US" sz="1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937058" y="1332667"/>
            <a:ext cx="269128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Scene 1: 冬の寒さ(Winter Mode)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937058" y="1642467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センサーを冷やすことで、冬の寒い部屋を再現します。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937058" y="1943219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画面が青色に変化(SAMUI状態)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937058" y="2208133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アバターが震えるアニメーション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937058" y="2473047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LEDがオレンジ色に点灯</a:t>
            </a: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(暖房ON)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937058" y="2737961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家族端末に「寒冷注意」通知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366450" y="3392686"/>
            <a:ext cx="429816" cy="15240"/>
          </a:xfrm>
          <a:prstGeom prst="roundRect">
            <a:avLst>
              <a:gd name="adj" fmla="val 394876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059388" y="3239214"/>
            <a:ext cx="322302" cy="322302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6113026" y="3266003"/>
            <a:ext cx="21490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2</a:t>
            </a:r>
            <a:endParaRPr lang="en-US" sz="1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937058" y="3288387"/>
            <a:ext cx="28380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Scene 2: 夏の暑さ(Summer Mode)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937058" y="3598188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センサーを温めることで、夏の危険な暑さを再現します。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6937058" y="3898940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画面が赤色に変化(KIKEN状態)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6937058" y="4163854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アバターが泣くアニメーション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6937058" y="4428768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LEDが赤色に点滅</a:t>
            </a: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(冷房強運転)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6937058" y="4693682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LINEに緊急通知が即座に届く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6" name="Shape 22"/>
          <p:cNvSpPr/>
          <p:nvPr/>
        </p:nvSpPr>
        <p:spPr>
          <a:xfrm>
            <a:off x="6366450" y="5348407"/>
            <a:ext cx="429816" cy="15240"/>
          </a:xfrm>
          <a:prstGeom prst="roundRect">
            <a:avLst>
              <a:gd name="adj" fmla="val 394876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7" name="Shape 23"/>
          <p:cNvSpPr/>
          <p:nvPr/>
        </p:nvSpPr>
        <p:spPr>
          <a:xfrm>
            <a:off x="6059388" y="5194935"/>
            <a:ext cx="322302" cy="322302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6113026" y="5221724"/>
            <a:ext cx="21490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3</a:t>
            </a:r>
            <a:endParaRPr lang="en-US" sz="165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6937058" y="5244108"/>
            <a:ext cx="290583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Host Grotesk Medium" pitchFamily="34" charset="-120"/>
              </a:rPr>
              <a:t>Scene 3: 遠隔操作(Remote Control)</a:t>
            </a:r>
            <a:endParaRPr lang="en-US" sz="1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6937058" y="5553908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家族が離れた場所から手動で介入します。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6937058" y="5854660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家族端末のボタンを押す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2" name="Text 28"/>
          <p:cNvSpPr/>
          <p:nvPr/>
        </p:nvSpPr>
        <p:spPr>
          <a:xfrm>
            <a:off x="6937058" y="6119574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即座にDevice Aに指令が送信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3" name="Text 29"/>
          <p:cNvSpPr/>
          <p:nvPr/>
        </p:nvSpPr>
        <p:spPr>
          <a:xfrm>
            <a:off x="6937058" y="6384488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強制的に機器をON/OFF制御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4" name="Text 30"/>
          <p:cNvSpPr/>
          <p:nvPr/>
        </p:nvSpPr>
        <p:spPr>
          <a:xfrm>
            <a:off x="6937058" y="6649403"/>
            <a:ext cx="712029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操作履歴がクラウドに記録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5" name="Shape 31"/>
          <p:cNvSpPr/>
          <p:nvPr/>
        </p:nvSpPr>
        <p:spPr>
          <a:xfrm>
            <a:off x="6059448" y="7025283"/>
            <a:ext cx="7997904" cy="809030"/>
          </a:xfrm>
          <a:prstGeom prst="roundRect">
            <a:avLst>
              <a:gd name="adj" fmla="val 7438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3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80" y="7231261"/>
            <a:ext cx="179070" cy="143232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6524982" y="7204234"/>
            <a:ext cx="7389138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Roboto" pitchFamily="34" charset="-120"/>
              </a:rPr>
              <a:t>デモでは実際の家電の代わりにLEDを使用していますが、製品版では赤外線送信機を搭載し、本物のエアコンや暖房を制御できるようになります。</a:t>
            </a:r>
            <a:endParaRPr lang="en-US" sz="11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833</Words>
  <Application>Microsoft Office PowerPoint</Application>
  <PresentationFormat>ユーザー設定</PresentationFormat>
  <Paragraphs>272</Paragraphs>
  <Slides>14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Noto Sans JP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NGUYEN MINH TRI</cp:lastModifiedBy>
  <cp:revision>2</cp:revision>
  <dcterms:created xsi:type="dcterms:W3CDTF">2026-01-12T07:38:42Z</dcterms:created>
  <dcterms:modified xsi:type="dcterms:W3CDTF">2026-01-14T01:13:06Z</dcterms:modified>
</cp:coreProperties>
</file>